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Titillium Web" panose="000005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cwN5fqMniYsiEkU5eajZ0N5/g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customschemas.google.com/relationships/presentationmetadata" Target="meta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" name="Google Shape;2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3" name="Google Shape;27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 Page">
  <p:cSld name="Main Title Page">
    <p:bg>
      <p:bgPr>
        <a:solidFill>
          <a:srgbClr val="1D4F9D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4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4"/>
          <p:cNvSpPr/>
          <p:nvPr/>
        </p:nvSpPr>
        <p:spPr>
          <a:xfrm>
            <a:off x="0" y="0"/>
            <a:ext cx="12192000" cy="5328745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24" descr="A screenshot of a computer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4" descr="A picture containing plant, vege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150" y="326258"/>
            <a:ext cx="10807700" cy="46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1">
  <p:cSld name="Contents 1">
    <p:bg>
      <p:bgPr>
        <a:solidFill>
          <a:srgbClr val="5D247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/>
        </p:nvSpPr>
        <p:spPr>
          <a:xfrm>
            <a:off x="677863" y="619125"/>
            <a:ext cx="3157537" cy="8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5"/>
          <p:cNvSpPr txBox="1">
            <a:spLocks noGrp="1"/>
          </p:cNvSpPr>
          <p:nvPr>
            <p:ph type="body" idx="1"/>
          </p:nvPr>
        </p:nvSpPr>
        <p:spPr>
          <a:xfrm>
            <a:off x="1894841" y="187106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body" idx="2"/>
          </p:nvPr>
        </p:nvSpPr>
        <p:spPr>
          <a:xfrm>
            <a:off x="1894841" y="223682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body" idx="3"/>
          </p:nvPr>
        </p:nvSpPr>
        <p:spPr>
          <a:xfrm>
            <a:off x="1894841" y="262290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body" idx="4"/>
          </p:nvPr>
        </p:nvSpPr>
        <p:spPr>
          <a:xfrm>
            <a:off x="1894841" y="300898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body" idx="5"/>
          </p:nvPr>
        </p:nvSpPr>
        <p:spPr>
          <a:xfrm>
            <a:off x="1473201" y="187765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body" idx="6"/>
          </p:nvPr>
        </p:nvSpPr>
        <p:spPr>
          <a:xfrm>
            <a:off x="1473201" y="224341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body" idx="7"/>
          </p:nvPr>
        </p:nvSpPr>
        <p:spPr>
          <a:xfrm>
            <a:off x="1473201" y="262949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body" idx="8"/>
          </p:nvPr>
        </p:nvSpPr>
        <p:spPr>
          <a:xfrm>
            <a:off x="1473201" y="301557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" name="Google Shape;28;p25" descr="A screenshot of a computer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5"/>
          <p:cNvSpPr txBox="1"/>
          <p:nvPr/>
        </p:nvSpPr>
        <p:spPr>
          <a:xfrm>
            <a:off x="4357991" y="62257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25" descr="A picture containing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7258" r="14316"/>
          <a:stretch/>
        </p:blipFill>
        <p:spPr>
          <a:xfrm>
            <a:off x="6158762" y="0"/>
            <a:ext cx="603323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ull page 2">
  <p:cSld name="1_Full page 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" name="Google Shape;33;p26" descr="Shap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3525" y="6137275"/>
            <a:ext cx="2803442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6"/>
          <p:cNvSpPr txBox="1">
            <a:spLocks noGrp="1"/>
          </p:cNvSpPr>
          <p:nvPr>
            <p:ph type="body" idx="1"/>
          </p:nvPr>
        </p:nvSpPr>
        <p:spPr>
          <a:xfrm>
            <a:off x="1010688" y="908050"/>
            <a:ext cx="8742911" cy="79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">
  <p:cSld name="Thank you 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27" descr="A group of children sitting at a tabl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 l="1" t="16274" r="830"/>
          <a:stretch/>
        </p:blipFill>
        <p:spPr>
          <a:xfrm>
            <a:off x="1" y="-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7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7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" name="Google Shape;39;p27" descr="A screenshot of a computer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8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" name="Google Shape;43;p28" descr="A screenshot of a computer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8" descr="A picture containing vege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4509"/>
          <a:stretch/>
        </p:blipFill>
        <p:spPr>
          <a:xfrm>
            <a:off x="0" y="13719"/>
            <a:ext cx="12192000" cy="5328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s://www.eufic.org/en/food-production/article/sugar-how-is-produced-from-cane-infographic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eitfoodeduca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hyperlink" Target="https://www.eitfood.eu/education" TargetMode="Externa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/>
          <p:nvPr/>
        </p:nvSpPr>
        <p:spPr>
          <a:xfrm>
            <a:off x="1236959" y="2292741"/>
            <a:ext cx="4393820" cy="1589448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698690" y="2487321"/>
            <a:ext cx="547035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l-GR" sz="3600" b="1" i="0" u="none" strike="noStrike" cap="none" dirty="0">
                <a:solidFill>
                  <a:schemeClr val="lt1"/>
                </a:solidFill>
                <a:sym typeface="Titillium Web"/>
              </a:rPr>
              <a:t>Χάρτης πορείας τροφίμου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>
            <a:spLocks noGrp="1"/>
          </p:cNvSpPr>
          <p:nvPr>
            <p:ph type="body" idx="1"/>
          </p:nvPr>
        </p:nvSpPr>
        <p:spPr>
          <a:xfrm>
            <a:off x="1935163" y="1862680"/>
            <a:ext cx="398145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Διαδικασία παραγωγής μαρμελάδας χρυσόμηλου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>
            <a:spLocks noGrp="1"/>
          </p:cNvSpPr>
          <p:nvPr>
            <p:ph type="body" idx="2"/>
          </p:nvPr>
        </p:nvSpPr>
        <p:spPr>
          <a:xfrm>
            <a:off x="1935163" y="2508942"/>
            <a:ext cx="4448176" cy="54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Από πού προέρχονται τα βασικά συστατικά</a:t>
            </a: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>
            <a:spLocks noGrp="1"/>
          </p:cNvSpPr>
          <p:nvPr>
            <p:ph type="body" idx="3"/>
          </p:nvPr>
        </p:nvSpPr>
        <p:spPr>
          <a:xfrm>
            <a:off x="1895474" y="3124452"/>
            <a:ext cx="4286251" cy="31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Από πού προέρχονται τα υλικά συσκευασίας</a:t>
            </a: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>
            <a:spLocks noGrp="1"/>
          </p:cNvSpPr>
          <p:nvPr>
            <p:ph type="body" idx="5"/>
          </p:nvPr>
        </p:nvSpPr>
        <p:spPr>
          <a:xfrm>
            <a:off x="1473200" y="1878013"/>
            <a:ext cx="461963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None/>
            </a:pPr>
            <a:r>
              <a:rPr lang="en-GB" b="1" dirty="0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dirty="0"/>
          </a:p>
        </p:txBody>
      </p:sp>
      <p:sp>
        <p:nvSpPr>
          <p:cNvPr id="122" name="Google Shape;122;p2"/>
          <p:cNvSpPr txBox="1">
            <a:spLocks noGrp="1"/>
          </p:cNvSpPr>
          <p:nvPr>
            <p:ph type="body" idx="6"/>
          </p:nvPr>
        </p:nvSpPr>
        <p:spPr>
          <a:xfrm>
            <a:off x="1473200" y="2522510"/>
            <a:ext cx="461963" cy="31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None/>
            </a:pPr>
            <a:r>
              <a:rPr lang="en-GB" b="1" dirty="0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dirty="0"/>
          </a:p>
        </p:txBody>
      </p:sp>
      <p:sp>
        <p:nvSpPr>
          <p:cNvPr id="123" name="Google Shape;123;p2"/>
          <p:cNvSpPr txBox="1">
            <a:spLocks noGrp="1"/>
          </p:cNvSpPr>
          <p:nvPr>
            <p:ph type="body" idx="7"/>
          </p:nvPr>
        </p:nvSpPr>
        <p:spPr>
          <a:xfrm>
            <a:off x="1518653" y="3131280"/>
            <a:ext cx="461963" cy="31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None/>
            </a:pPr>
            <a:r>
              <a:rPr lang="en-GB" b="1" dirty="0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dirty="0"/>
          </a:p>
        </p:txBody>
      </p:sp>
      <p:sp>
        <p:nvSpPr>
          <p:cNvPr id="124" name="Google Shape;124;p2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125" name="Google Shape;125;p2"/>
          <p:cNvSpPr txBox="1"/>
          <p:nvPr/>
        </p:nvSpPr>
        <p:spPr>
          <a:xfrm>
            <a:off x="1895474" y="3760914"/>
            <a:ext cx="4286251" cy="31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l-GR" sz="1800" dirty="0">
                <a:solidFill>
                  <a:schemeClr val="lt1"/>
                </a:solidFill>
              </a:rPr>
              <a:t>Χάρτης διατροφικού συστήματος της μαρμέλάδας</a:t>
            </a:r>
            <a:endParaRPr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1502611" y="3760914"/>
            <a:ext cx="461963" cy="31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800" b="0" i="0" u="none" strike="noStrike" cap="none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132" name="Google Shape;132;p5"/>
          <p:cNvSpPr txBox="1"/>
          <p:nvPr/>
        </p:nvSpPr>
        <p:spPr>
          <a:xfrm>
            <a:off x="0" y="234018"/>
            <a:ext cx="11899075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lang="el-GR" sz="4000" dirty="0"/>
              <a:t>Διαδικασία παραγωγής μαρμελάδας χρυσόμηλο</a:t>
            </a:r>
            <a:endParaRPr sz="4000" dirty="0"/>
          </a:p>
        </p:txBody>
      </p:sp>
      <p:cxnSp>
        <p:nvCxnSpPr>
          <p:cNvPr id="133" name="Google Shape;133;p5"/>
          <p:cNvCxnSpPr/>
          <p:nvPr/>
        </p:nvCxnSpPr>
        <p:spPr>
          <a:xfrm>
            <a:off x="3741482" y="3707903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4" name="Google Shape;134;p5"/>
          <p:cNvCxnSpPr/>
          <p:nvPr/>
        </p:nvCxnSpPr>
        <p:spPr>
          <a:xfrm>
            <a:off x="5708350" y="3659481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5" name="Google Shape;135;p5"/>
          <p:cNvCxnSpPr/>
          <p:nvPr/>
        </p:nvCxnSpPr>
        <p:spPr>
          <a:xfrm>
            <a:off x="2555791" y="2101443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6" name="Google Shape;136;p5"/>
          <p:cNvCxnSpPr/>
          <p:nvPr/>
        </p:nvCxnSpPr>
        <p:spPr>
          <a:xfrm>
            <a:off x="10551525" y="3953075"/>
            <a:ext cx="9900" cy="1068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7" name="Google Shape;137;p5"/>
          <p:cNvSpPr txBox="1"/>
          <p:nvPr/>
        </p:nvSpPr>
        <p:spPr>
          <a:xfrm>
            <a:off x="338636" y="3361854"/>
            <a:ext cx="15189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lvl="0" algn="ctr">
              <a:lnSpc>
                <a:spcPct val="90000"/>
              </a:lnSpc>
              <a:buClr>
                <a:srgbClr val="C55A11"/>
              </a:buClr>
              <a:buSzPct val="175337"/>
            </a:pPr>
            <a:r>
              <a:rPr lang="el-GR" sz="1600" dirty="0">
                <a:solidFill>
                  <a:srgbClr val="C55A11"/>
                </a:solidFill>
                <a:latin typeface="Calibri"/>
                <a:cs typeface="Calibri"/>
                <a:sym typeface="Calibri"/>
              </a:rPr>
              <a:t>Συλλογή χρυσόμηλων από τα δέντρα στο κτήμα</a:t>
            </a:r>
            <a:endParaRPr dirty="0"/>
          </a:p>
        </p:txBody>
      </p:sp>
      <p:sp>
        <p:nvSpPr>
          <p:cNvPr id="138" name="Google Shape;138;p5"/>
          <p:cNvSpPr txBox="1"/>
          <p:nvPr/>
        </p:nvSpPr>
        <p:spPr>
          <a:xfrm>
            <a:off x="2364975" y="3556105"/>
            <a:ext cx="12840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60"/>
              <a:buFont typeface="Arial"/>
              <a:buNone/>
            </a:pPr>
            <a:r>
              <a:rPr lang="el-GR" sz="1600" dirty="0">
                <a:solidFill>
                  <a:srgbClr val="C55A11"/>
                </a:solidFill>
                <a:latin typeface="Calibri"/>
                <a:cs typeface="Calibri"/>
                <a:sym typeface="Calibri"/>
              </a:rPr>
              <a:t>Μεταφορά</a:t>
            </a:r>
            <a:endParaRPr dirty="0"/>
          </a:p>
        </p:txBody>
      </p:sp>
      <p:sp>
        <p:nvSpPr>
          <p:cNvPr id="139" name="Google Shape;139;p5"/>
          <p:cNvSpPr txBox="1"/>
          <p:nvPr/>
        </p:nvSpPr>
        <p:spPr>
          <a:xfrm>
            <a:off x="4895173" y="2989164"/>
            <a:ext cx="415500" cy="32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4479673" y="2998038"/>
            <a:ext cx="415500" cy="33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n-GB" sz="1600" b="1" i="0" u="none" strike="noStrike" cap="non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√</a:t>
            </a:r>
            <a:endParaRPr/>
          </a:p>
        </p:txBody>
      </p:sp>
      <p:sp>
        <p:nvSpPr>
          <p:cNvPr id="141" name="Google Shape;141;p5"/>
          <p:cNvSpPr txBox="1"/>
          <p:nvPr/>
        </p:nvSpPr>
        <p:spPr>
          <a:xfrm>
            <a:off x="6096000" y="3515434"/>
            <a:ext cx="10908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600"/>
              <a:buFont typeface="Arial"/>
              <a:buNone/>
            </a:pPr>
            <a:r>
              <a:rPr lang="el-GR" dirty="0">
                <a:solidFill>
                  <a:schemeClr val="accent2">
                    <a:lumMod val="75000"/>
                  </a:schemeClr>
                </a:solidFill>
              </a:rPr>
              <a:t>Πλύσιμο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42" name="Google Shape;142;p5"/>
          <p:cNvCxnSpPr/>
          <p:nvPr/>
        </p:nvCxnSpPr>
        <p:spPr>
          <a:xfrm>
            <a:off x="7297450" y="3667234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3" name="Google Shape;143;p5"/>
          <p:cNvCxnSpPr/>
          <p:nvPr/>
        </p:nvCxnSpPr>
        <p:spPr>
          <a:xfrm>
            <a:off x="1995149" y="3707894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4" name="Google Shape;144;p5"/>
          <p:cNvSpPr txBox="1"/>
          <p:nvPr/>
        </p:nvSpPr>
        <p:spPr>
          <a:xfrm>
            <a:off x="4034153" y="2807644"/>
            <a:ext cx="1678800" cy="26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ct val="162162"/>
              <a:buFont typeface="Arial"/>
              <a:buNone/>
            </a:pPr>
            <a:r>
              <a:rPr lang="el-GR" sz="14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Ταξινόμηση / διαλογή</a:t>
            </a:r>
            <a:endParaRPr sz="14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7498050" y="3390649"/>
            <a:ext cx="18909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824"/>
              <a:buFont typeface="Arial"/>
              <a:buNone/>
            </a:pPr>
            <a:r>
              <a:rPr lang="el-GR" sz="16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Κοπή / Αφαίρεση πυρήνα</a:t>
            </a:r>
            <a:endParaRPr sz="14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9711775" y="3086550"/>
            <a:ext cx="21873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595"/>
              <a:buFont typeface="Arial"/>
              <a:buNone/>
            </a:pPr>
            <a:r>
              <a:rPr lang="el-GR" sz="1600" b="0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Προσθήκη ζάχαρης (και τυχόν άλλων συστατικών)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2832691" y="1982600"/>
            <a:ext cx="1284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60"/>
              <a:buFont typeface="Arial"/>
              <a:buNone/>
            </a:pPr>
            <a:r>
              <a:rPr lang="el-GR" sz="1600" dirty="0">
                <a:solidFill>
                  <a:srgbClr val="C55A11"/>
                </a:solidFill>
                <a:latin typeface="Calibri"/>
                <a:cs typeface="Calibri"/>
                <a:sym typeface="Calibri"/>
              </a:rPr>
              <a:t>Μεταφορά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6685116" y="1945320"/>
            <a:ext cx="1518900" cy="411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60"/>
              <a:buFont typeface="Arial"/>
              <a:buNone/>
            </a:pPr>
            <a:r>
              <a:rPr lang="el-GR" sz="1600" dirty="0">
                <a:solidFill>
                  <a:srgbClr val="C55A11"/>
                </a:solidFill>
                <a:latin typeface="Calibri"/>
                <a:cs typeface="Calibri"/>
                <a:sym typeface="Calibri"/>
              </a:rPr>
              <a:t>Μεταφορά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670433" y="1311708"/>
            <a:ext cx="1418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l-GR" sz="1600" dirty="0">
                <a:solidFill>
                  <a:srgbClr val="C55A11"/>
                </a:solidFill>
                <a:latin typeface="Calibri"/>
                <a:cs typeface="Calibri"/>
                <a:sym typeface="Calibri"/>
              </a:rPr>
              <a:t>Ζαχαροκάλαμο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" name="Google Shape;150;p5"/>
          <p:cNvCxnSpPr/>
          <p:nvPr/>
        </p:nvCxnSpPr>
        <p:spPr>
          <a:xfrm>
            <a:off x="4116700" y="2101445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1" name="Google Shape;151;p5"/>
          <p:cNvCxnSpPr/>
          <p:nvPr/>
        </p:nvCxnSpPr>
        <p:spPr>
          <a:xfrm>
            <a:off x="6241040" y="2057120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2" name="Google Shape;152;p5"/>
          <p:cNvCxnSpPr>
            <a:cxnSpLocks/>
            <a:stCxn id="148" idx="3"/>
          </p:cNvCxnSpPr>
          <p:nvPr/>
        </p:nvCxnSpPr>
        <p:spPr>
          <a:xfrm>
            <a:off x="8204016" y="2150931"/>
            <a:ext cx="1894259" cy="75785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3" name="Google Shape;153;p5"/>
          <p:cNvCxnSpPr/>
          <p:nvPr/>
        </p:nvCxnSpPr>
        <p:spPr>
          <a:xfrm>
            <a:off x="9411908" y="3608094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4" name="Google Shape;154;p5"/>
          <p:cNvSpPr txBox="1"/>
          <p:nvPr/>
        </p:nvSpPr>
        <p:spPr>
          <a:xfrm>
            <a:off x="9632665" y="5129212"/>
            <a:ext cx="189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l-GR" sz="1600" dirty="0">
                <a:solidFill>
                  <a:srgbClr val="C55A11"/>
                </a:solidFill>
                <a:latin typeface="Calibri"/>
                <a:cs typeface="Calibri"/>
                <a:sym typeface="Calibri"/>
              </a:rPr>
              <a:t>Βράσιμο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7915300" y="5161475"/>
            <a:ext cx="14598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l-GR" sz="1600" dirty="0">
                <a:solidFill>
                  <a:srgbClr val="C55A11"/>
                </a:solidFill>
                <a:latin typeface="Calibri"/>
                <a:cs typeface="Calibri"/>
                <a:sym typeface="Calibri"/>
              </a:rPr>
              <a:t>Συσκευασία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6123123" y="5237359"/>
            <a:ext cx="1284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60"/>
              <a:buFont typeface="Arial"/>
              <a:buNone/>
            </a:pPr>
            <a:r>
              <a:rPr lang="el-GR" sz="1600" dirty="0">
                <a:solidFill>
                  <a:srgbClr val="C55A11"/>
                </a:solidFill>
                <a:latin typeface="Calibri"/>
                <a:cs typeface="Calibri"/>
                <a:sym typeface="Calibri"/>
              </a:rPr>
              <a:t>Μεταφορά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5"/>
          <p:cNvCxnSpPr/>
          <p:nvPr/>
        </p:nvCxnSpPr>
        <p:spPr>
          <a:xfrm rot="10800000">
            <a:off x="9465320" y="5306943"/>
            <a:ext cx="4773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8" name="Google Shape;158;p5"/>
          <p:cNvCxnSpPr/>
          <p:nvPr/>
        </p:nvCxnSpPr>
        <p:spPr>
          <a:xfrm rot="10800000">
            <a:off x="7497963" y="5339236"/>
            <a:ext cx="4773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" name="Google Shape;159;p5"/>
          <p:cNvSpPr txBox="1"/>
          <p:nvPr/>
        </p:nvSpPr>
        <p:spPr>
          <a:xfrm>
            <a:off x="3679063" y="5190762"/>
            <a:ext cx="1891200" cy="49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l-GR" sz="1600" b="0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Σημείο πώλησης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4475675" y="1824100"/>
            <a:ext cx="1683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600"/>
              <a:buFont typeface="Arial"/>
              <a:buNone/>
            </a:pPr>
            <a:r>
              <a:rPr lang="el-GR" sz="1600" dirty="0">
                <a:solidFill>
                  <a:srgbClr val="C55A11"/>
                </a:solidFill>
                <a:latin typeface="Calibri"/>
                <a:cs typeface="Calibri"/>
                <a:sym typeface="Calibri"/>
              </a:rPr>
              <a:t>Εργαστήριο παραγωγής ζάχαρης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5"/>
          <p:cNvCxnSpPr/>
          <p:nvPr/>
        </p:nvCxnSpPr>
        <p:spPr>
          <a:xfrm rot="10800000">
            <a:off x="5602367" y="5339236"/>
            <a:ext cx="477213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2" name="Google Shape;1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0075" y="1627186"/>
            <a:ext cx="1617975" cy="1218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747074" y="2720750"/>
            <a:ext cx="1740975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 dirty="0"/>
          </a:p>
        </p:txBody>
      </p:sp>
      <p:pic>
        <p:nvPicPr>
          <p:cNvPr id="164" name="Google Shape;16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6350" y="3296882"/>
            <a:ext cx="1418100" cy="94366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"/>
          <p:cNvSpPr txBox="1"/>
          <p:nvPr/>
        </p:nvSpPr>
        <p:spPr>
          <a:xfrm>
            <a:off x="4098325" y="414892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/>
          </a:p>
        </p:txBody>
      </p:sp>
      <p:pic>
        <p:nvPicPr>
          <p:cNvPr id="166" name="Google Shape;16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078" y="3977214"/>
            <a:ext cx="1284000" cy="96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5"/>
          <p:cNvSpPr txBox="1"/>
          <p:nvPr/>
        </p:nvSpPr>
        <p:spPr>
          <a:xfrm>
            <a:off x="277502" y="4895512"/>
            <a:ext cx="1891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4803" y="4188634"/>
            <a:ext cx="1654926" cy="106117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6816" y="2730994"/>
            <a:ext cx="1692913" cy="107364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/>
        </p:nvSpPr>
        <p:spPr>
          <a:xfrm>
            <a:off x="160893" y="370892"/>
            <a:ext cx="12192000" cy="806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Calibri"/>
              <a:buNone/>
            </a:pPr>
            <a:r>
              <a:rPr lang="el-GR" sz="4000" dirty="0"/>
              <a:t>Από πού προέρχονται τα κύρια συστατικά</a:t>
            </a:r>
            <a:r>
              <a:rPr lang="en-GB" sz="4000" dirty="0"/>
              <a:t>;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373354" y="1722784"/>
            <a:ext cx="1926592" cy="461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ct val="80000"/>
              <a:buFont typeface="Arial"/>
              <a:buNone/>
            </a:pPr>
            <a:r>
              <a:rPr lang="en-GB" sz="2000" b="0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A. </a:t>
            </a:r>
            <a:r>
              <a:rPr lang="el-GR" sz="2000" b="0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Φρούτα</a:t>
            </a:r>
            <a:endParaRPr sz="2000" dirty="0"/>
          </a:p>
        </p:txBody>
      </p:sp>
      <p:sp>
        <p:nvSpPr>
          <p:cNvPr id="177" name="Google Shape;177;p19"/>
          <p:cNvSpPr txBox="1"/>
          <p:nvPr/>
        </p:nvSpPr>
        <p:spPr>
          <a:xfrm>
            <a:off x="373354" y="3732816"/>
            <a:ext cx="1354039" cy="47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B. </a:t>
            </a:r>
            <a:r>
              <a:rPr lang="el-GR" sz="2400" b="0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Ζάχαρη</a:t>
            </a:r>
            <a:endParaRPr sz="24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3675072" y="1691367"/>
            <a:ext cx="1163782" cy="2770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7798352" y="3867050"/>
            <a:ext cx="1163782" cy="2770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4025925" y="3908656"/>
            <a:ext cx="1163782" cy="2770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4360573" y="5005046"/>
            <a:ext cx="43017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1176"/>
              <a:buFont typeface="Arial"/>
              <a:buNone/>
            </a:pPr>
            <a:r>
              <a:rPr lang="en-GB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 cane or sugar beet processing factory </a:t>
            </a:r>
            <a:endParaRPr sz="1751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9719"/>
              <a:buFont typeface="Arial"/>
              <a:buNone/>
            </a:pPr>
            <a:r>
              <a:rPr lang="en-GB" sz="1717" b="0" i="0" u="sng" strike="noStrike" cap="none">
                <a:solidFill>
                  <a:srgbClr val="1A73E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https://www.eufic.org/en/food-production/article/sugar-how-is-produced-from-cane-infographic</a:t>
            </a:r>
            <a:endParaRPr sz="306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7593919" y="3455757"/>
            <a:ext cx="1515632" cy="51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l-GR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Ενέργεια</a:t>
            </a:r>
            <a:r>
              <a:rPr lang="en-GB" sz="28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18672" y="1247958"/>
            <a:ext cx="1729200" cy="11413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1727393" y="2342879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85900" y="1215152"/>
            <a:ext cx="1929250" cy="13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4894621" y="2540656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 sz="9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1727393" y="3795048"/>
            <a:ext cx="1926591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1793459" y="4149560"/>
            <a:ext cx="1811383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l-G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Ζαχαρότευτλα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1793460" y="5229770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 sz="9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5096639" y="3440549"/>
            <a:ext cx="23916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</a:pPr>
            <a:r>
              <a:rPr lang="el-GR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Εργοστάσιο παραγωγής ζάχαρης</a:t>
            </a:r>
            <a:endParaRPr sz="3666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29642" y="3086910"/>
            <a:ext cx="1269675" cy="16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/>
          <p:nvPr/>
        </p:nvSpPr>
        <p:spPr>
          <a:xfrm>
            <a:off x="9091374" y="4775285"/>
            <a:ext cx="1729025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1793460" y="2663614"/>
            <a:ext cx="1860524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l-G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Ζαχαροκάλαμο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5</a:t>
            </a:fld>
            <a:endParaRPr dirty="0"/>
          </a:p>
        </p:txBody>
      </p:sp>
      <p:sp>
        <p:nvSpPr>
          <p:cNvPr id="199" name="Google Shape;199;p20"/>
          <p:cNvSpPr txBox="1"/>
          <p:nvPr/>
        </p:nvSpPr>
        <p:spPr>
          <a:xfrm>
            <a:off x="519953" y="388644"/>
            <a:ext cx="11053482" cy="1008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l-GR" sz="4000" dirty="0">
                <a:latin typeface="Calibri"/>
                <a:cs typeface="Calibri"/>
                <a:sym typeface="Calibri"/>
              </a:rPr>
              <a:t>Από που προέρχονται τα υλικά συσκευασίας</a:t>
            </a:r>
            <a:r>
              <a:rPr lang="en-GB" sz="4000" dirty="0">
                <a:latin typeface="Calibri"/>
                <a:cs typeface="Calibri"/>
                <a:sym typeface="Calibri"/>
              </a:rPr>
              <a:t>;</a:t>
            </a:r>
            <a:endParaRPr sz="4000" dirty="0"/>
          </a:p>
        </p:txBody>
      </p:sp>
      <p:sp>
        <p:nvSpPr>
          <p:cNvPr id="200" name="Google Shape;200;p20"/>
          <p:cNvSpPr txBox="1"/>
          <p:nvPr/>
        </p:nvSpPr>
        <p:spPr>
          <a:xfrm>
            <a:off x="6651949" y="5226060"/>
            <a:ext cx="2502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909"/>
              <a:buFont typeface="Arial"/>
              <a:buNone/>
            </a:pP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Χαρτοκιβώτια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6462368" y="1663249"/>
            <a:ext cx="1719000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l-G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Γυάλινο βάζο με μεταλλικό καπάκι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3968005" y="2830346"/>
            <a:ext cx="2194792" cy="2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3929415" y="1680305"/>
            <a:ext cx="2166585" cy="2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6651957" y="4312938"/>
            <a:ext cx="11067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l-G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Ετικέτα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3773180" y="5353855"/>
            <a:ext cx="2194800" cy="27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1278946" y="1569068"/>
            <a:ext cx="2689059" cy="37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0"/>
              <a:buFont typeface="Arial"/>
              <a:buNone/>
            </a:pPr>
            <a:r>
              <a:rPr lang="el-G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Μεταλλεύματα/αλουμίνιο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1419437" y="2782882"/>
            <a:ext cx="1155964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l-G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Άμμος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0"/>
          <p:cNvSpPr txBox="1"/>
          <p:nvPr/>
        </p:nvSpPr>
        <p:spPr>
          <a:xfrm>
            <a:off x="1419420" y="4026724"/>
            <a:ext cx="1071716" cy="51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l-G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Φυτά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1204412" y="1814753"/>
            <a:ext cx="283660" cy="2429416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0" y="2588247"/>
            <a:ext cx="1488072" cy="11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220"/>
              <a:buFont typeface="Arial"/>
              <a:buNone/>
            </a:pPr>
            <a:r>
              <a:rPr lang="en-GB" sz="212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Natural resources (non-renewable)</a:t>
            </a:r>
            <a:endParaRPr sz="212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4426196" y="1322653"/>
            <a:ext cx="1541783" cy="51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l-GR" sz="28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Ενέργεια</a:t>
            </a:r>
            <a:r>
              <a:rPr lang="en-GB" sz="28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4478891" y="2393805"/>
            <a:ext cx="1683906" cy="51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l-GR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Ενέργεια</a:t>
            </a:r>
            <a:r>
              <a:rPr lang="en-GB" sz="28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4085869" y="3992923"/>
            <a:ext cx="1563023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l-GR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Ενέργεια</a:t>
            </a:r>
            <a:r>
              <a:rPr lang="en-GB" sz="28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0"/>
          <p:cNvSpPr txBox="1"/>
          <p:nvPr/>
        </p:nvSpPr>
        <p:spPr>
          <a:xfrm>
            <a:off x="4033345" y="4967569"/>
            <a:ext cx="166807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l-GR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Ενέργεια</a:t>
            </a:r>
            <a:r>
              <a:rPr lang="en-GB" sz="28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4399" y="4431586"/>
            <a:ext cx="1668070" cy="11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0"/>
          <p:cNvSpPr txBox="1"/>
          <p:nvPr/>
        </p:nvSpPr>
        <p:spPr>
          <a:xfrm>
            <a:off x="1173838" y="5460700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pic>
        <p:nvPicPr>
          <p:cNvPr id="217" name="Google Shape;21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3962" y="5003861"/>
            <a:ext cx="1354025" cy="97898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 txBox="1"/>
          <p:nvPr/>
        </p:nvSpPr>
        <p:spPr>
          <a:xfrm>
            <a:off x="9153938" y="582307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/>
          </a:p>
        </p:txBody>
      </p:sp>
      <p:pic>
        <p:nvPicPr>
          <p:cNvPr id="219" name="Google Shape;21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04499" y="1612048"/>
            <a:ext cx="1412100" cy="14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0"/>
          <p:cNvSpPr txBox="1"/>
          <p:nvPr/>
        </p:nvSpPr>
        <p:spPr>
          <a:xfrm>
            <a:off x="8129250" y="3005550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Unsplash</a:t>
            </a:r>
            <a:endParaRPr/>
          </a:p>
        </p:txBody>
      </p:sp>
      <p:pic>
        <p:nvPicPr>
          <p:cNvPr id="221" name="Google Shape;221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9599" y="1959560"/>
            <a:ext cx="1071700" cy="71709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0"/>
          <p:cNvSpPr txBox="1"/>
          <p:nvPr/>
        </p:nvSpPr>
        <p:spPr>
          <a:xfrm>
            <a:off x="1686425" y="2575687"/>
            <a:ext cx="1729200" cy="30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Unsplash</a:t>
            </a:r>
            <a:endParaRPr sz="9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3773180" y="4509221"/>
            <a:ext cx="2194800" cy="27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229" name="Google Shape;229;p21"/>
          <p:cNvSpPr txBox="1"/>
          <p:nvPr/>
        </p:nvSpPr>
        <p:spPr>
          <a:xfrm>
            <a:off x="376175" y="245018"/>
            <a:ext cx="11279649" cy="1008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77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l-GR" sz="5400" dirty="0">
                <a:latin typeface="Calibri"/>
                <a:cs typeface="Calibri"/>
                <a:sym typeface="Calibri"/>
              </a:rPr>
              <a:t>Χαρτογράφηση διατροφικού συστήματος για τη μαρμελάδα</a:t>
            </a:r>
            <a:endParaRPr dirty="0"/>
          </a:p>
        </p:txBody>
      </p:sp>
      <p:sp>
        <p:nvSpPr>
          <p:cNvPr id="230" name="Google Shape;230;p21"/>
          <p:cNvSpPr/>
          <p:nvPr/>
        </p:nvSpPr>
        <p:spPr>
          <a:xfrm>
            <a:off x="2429164" y="1905689"/>
            <a:ext cx="363791" cy="223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1"/>
          <p:cNvSpPr/>
          <p:nvPr/>
        </p:nvSpPr>
        <p:spPr>
          <a:xfrm rot="1519040">
            <a:off x="4325823" y="2025931"/>
            <a:ext cx="850265" cy="2239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1"/>
          <p:cNvSpPr/>
          <p:nvPr/>
        </p:nvSpPr>
        <p:spPr>
          <a:xfrm rot="10800000">
            <a:off x="9107054" y="4550532"/>
            <a:ext cx="1066157" cy="223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1"/>
          <p:cNvSpPr/>
          <p:nvPr/>
        </p:nvSpPr>
        <p:spPr>
          <a:xfrm rot="10800000">
            <a:off x="9272997" y="5390500"/>
            <a:ext cx="959100" cy="266700"/>
          </a:xfrm>
          <a:prstGeom prst="rightArrow">
            <a:avLst>
              <a:gd name="adj1" fmla="val 3127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1"/>
          <p:cNvSpPr/>
          <p:nvPr/>
        </p:nvSpPr>
        <p:spPr>
          <a:xfrm rot="10800000">
            <a:off x="7279240" y="2575179"/>
            <a:ext cx="723720" cy="223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/>
          <p:nvPr/>
        </p:nvSpPr>
        <p:spPr>
          <a:xfrm rot="-9322536">
            <a:off x="6952419" y="4469298"/>
            <a:ext cx="772557" cy="224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2440192" y="4469272"/>
            <a:ext cx="363900" cy="22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2337493" y="5775302"/>
            <a:ext cx="1452926" cy="223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3941380" y="4469283"/>
            <a:ext cx="809400" cy="22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/>
          <p:nvPr/>
        </p:nvSpPr>
        <p:spPr>
          <a:xfrm rot="7521208">
            <a:off x="4917919" y="5454504"/>
            <a:ext cx="954514" cy="18138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450" y="1396760"/>
            <a:ext cx="1851025" cy="138466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1"/>
          <p:cNvSpPr txBox="1"/>
          <p:nvPr/>
        </p:nvSpPr>
        <p:spPr>
          <a:xfrm>
            <a:off x="347525" y="2709350"/>
            <a:ext cx="1733824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pic>
        <p:nvPicPr>
          <p:cNvPr id="242" name="Google Shape;24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3600" y="1505275"/>
            <a:ext cx="1452925" cy="97366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/>
          <p:nvPr/>
        </p:nvSpPr>
        <p:spPr>
          <a:xfrm>
            <a:off x="2781450" y="243912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/>
          </a:p>
        </p:txBody>
      </p:sp>
      <p:pic>
        <p:nvPicPr>
          <p:cNvPr id="244" name="Google Shape;24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48649" y="1839352"/>
            <a:ext cx="1106675" cy="147163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1"/>
          <p:cNvSpPr txBox="1"/>
          <p:nvPr/>
        </p:nvSpPr>
        <p:spPr>
          <a:xfrm>
            <a:off x="8048799" y="3194300"/>
            <a:ext cx="1725125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pic>
        <p:nvPicPr>
          <p:cNvPr id="246" name="Google Shape;246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37850" y="1839361"/>
            <a:ext cx="1617975" cy="121854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1"/>
          <p:cNvSpPr txBox="1"/>
          <p:nvPr/>
        </p:nvSpPr>
        <p:spPr>
          <a:xfrm>
            <a:off x="9955425" y="2981450"/>
            <a:ext cx="17004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pic>
        <p:nvPicPr>
          <p:cNvPr id="248" name="Google Shape;248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175" y="4372297"/>
            <a:ext cx="2142300" cy="142132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1"/>
          <p:cNvSpPr txBox="1"/>
          <p:nvPr/>
        </p:nvSpPr>
        <p:spPr>
          <a:xfrm>
            <a:off x="16981" y="5699950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sp>
        <p:nvSpPr>
          <p:cNvPr id="250" name="Google Shape;250;p21"/>
          <p:cNvSpPr txBox="1"/>
          <p:nvPr/>
        </p:nvSpPr>
        <p:spPr>
          <a:xfrm>
            <a:off x="2716163" y="4180371"/>
            <a:ext cx="1283946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l-GR" sz="2320" dirty="0">
                <a:latin typeface="Calibri"/>
                <a:cs typeface="Calibri"/>
                <a:sym typeface="Calibri"/>
              </a:rPr>
              <a:t>Ετικέττες</a:t>
            </a:r>
            <a:endParaRPr dirty="0"/>
          </a:p>
        </p:txBody>
      </p:sp>
      <p:pic>
        <p:nvPicPr>
          <p:cNvPr id="251" name="Google Shape;251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01848" y="5354683"/>
            <a:ext cx="1617975" cy="116984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1"/>
          <p:cNvSpPr txBox="1"/>
          <p:nvPr/>
        </p:nvSpPr>
        <p:spPr>
          <a:xfrm>
            <a:off x="3801838" y="625242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/>
          </a:p>
        </p:txBody>
      </p:sp>
      <p:pic>
        <p:nvPicPr>
          <p:cNvPr id="253" name="Google Shape;253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61046" y="3866071"/>
            <a:ext cx="1452925" cy="97218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1"/>
          <p:cNvSpPr txBox="1"/>
          <p:nvPr/>
        </p:nvSpPr>
        <p:spPr>
          <a:xfrm>
            <a:off x="10201825" y="4774513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Unsplash</a:t>
            </a:r>
            <a:endParaRPr/>
          </a:p>
        </p:txBody>
      </p:sp>
      <p:sp>
        <p:nvSpPr>
          <p:cNvPr id="255" name="Google Shape;255;p21"/>
          <p:cNvSpPr txBox="1"/>
          <p:nvPr/>
        </p:nvSpPr>
        <p:spPr>
          <a:xfrm>
            <a:off x="10261050" y="5347750"/>
            <a:ext cx="10089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l-GR" sz="232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Άμμος</a:t>
            </a:r>
            <a:endParaRPr dirty="0"/>
          </a:p>
        </p:txBody>
      </p:sp>
      <p:pic>
        <p:nvPicPr>
          <p:cNvPr id="256" name="Google Shape;256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59875" y="4390625"/>
            <a:ext cx="1218550" cy="13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1"/>
          <p:cNvSpPr txBox="1"/>
          <p:nvPr/>
        </p:nvSpPr>
        <p:spPr>
          <a:xfrm>
            <a:off x="7837388" y="5699950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Unsplash</a:t>
            </a:r>
            <a:endParaRPr/>
          </a:p>
        </p:txBody>
      </p:sp>
      <p:pic>
        <p:nvPicPr>
          <p:cNvPr id="258" name="Google Shape;258;p2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92561" y="2420987"/>
            <a:ext cx="2326049" cy="227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 txBox="1"/>
          <p:nvPr/>
        </p:nvSpPr>
        <p:spPr>
          <a:xfrm>
            <a:off x="5196125" y="462032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 sz="9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1"/>
          <p:cNvSpPr/>
          <p:nvPr/>
        </p:nvSpPr>
        <p:spPr>
          <a:xfrm rot="10800000">
            <a:off x="9423479" y="2521658"/>
            <a:ext cx="363791" cy="223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2" descr="Logo, icon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25864" y="5898871"/>
            <a:ext cx="384865" cy="384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 descr="Icon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0304" y="5849725"/>
            <a:ext cx="453335" cy="45333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/>
          <p:nvPr/>
        </p:nvSpPr>
        <p:spPr>
          <a:xfrm>
            <a:off x="9950655" y="5937892"/>
            <a:ext cx="10149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Follow us 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2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4842457" y="2976153"/>
            <a:ext cx="3043499" cy="1044004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4739445" y="3056945"/>
            <a:ext cx="324952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l-GR" sz="4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Ερωτήσεις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/>
          <p:nvPr/>
        </p:nvSpPr>
        <p:spPr>
          <a:xfrm>
            <a:off x="3607677" y="2286918"/>
            <a:ext cx="4976645" cy="1450891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3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77" name="Google Shape;277;p23"/>
          <p:cNvSpPr txBox="1"/>
          <p:nvPr/>
        </p:nvSpPr>
        <p:spPr>
          <a:xfrm>
            <a:off x="4502428" y="2643051"/>
            <a:ext cx="318714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l-GR" sz="4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Ευχαριστώ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275</Words>
  <Application>Microsoft Office PowerPoint</Application>
  <PresentationFormat>Widescreen</PresentationFormat>
  <Paragraphs>81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Roboto</vt:lpstr>
      <vt:lpstr>Arial</vt:lpstr>
      <vt:lpstr>Titillium Web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Petros and Miretta Malioti</dc:creator>
  <cp:lastModifiedBy>Petros and Miretta Malioti</cp:lastModifiedBy>
  <cp:revision>6</cp:revision>
  <dcterms:created xsi:type="dcterms:W3CDTF">2022-06-07T10:00:28Z</dcterms:created>
  <dcterms:modified xsi:type="dcterms:W3CDTF">2022-10-28T09:22:50Z</dcterms:modified>
</cp:coreProperties>
</file>